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47" r:id="rId10"/>
    <p:sldId id="1045" r:id="rId11"/>
    <p:sldId id="1041" r:id="rId12"/>
    <p:sldId id="1046" r:id="rId13"/>
    <p:sldId id="1048" r:id="rId14"/>
    <p:sldId id="1049" r:id="rId15"/>
    <p:sldId id="1050" r:id="rId16"/>
    <p:sldId id="1065" r:id="rId17"/>
    <p:sldId id="1066" r:id="rId18"/>
    <p:sldId id="1067" r:id="rId19"/>
    <p:sldId id="1051" r:id="rId20"/>
    <p:sldId id="1052" r:id="rId21"/>
    <p:sldId id="1063" r:id="rId22"/>
    <p:sldId id="1070" r:id="rId23"/>
    <p:sldId id="1068" r:id="rId24"/>
    <p:sldId id="1069" r:id="rId25"/>
    <p:sldId id="1071" r:id="rId26"/>
    <p:sldId id="1054" r:id="rId27"/>
    <p:sldId id="1062" r:id="rId28"/>
    <p:sldId id="324"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25.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
        <p:nvSpPr>
          <p:cNvPr id="8" name="文本框 7"/>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lang="en-US" altLang="zh-CN"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EasyGraph++</a:t>
            </a:r>
            <a:r>
              <a:rPr lang="zh-CN" altLang="en-US"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a:t>
            </a:r>
            <a:r>
              <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CPU</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的图分析加速</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978803"/>
            <a:chOff x="0" y="0"/>
            <a:chExt cx="2726" cy="3973"/>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内存分配与重置瓶颈</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并行图计算需为海量迭代维护中间数据空间。频繁的内存申请与释放会产生显著系统开销；而对中间状态执行全量清零的耗时随规模剧增，极易掩盖核心计算效率，成为限制算法性能提升的核心阻碍。</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线程私有空间</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针对中心性算法中频繁更新全局状态的问题，为每个线程分配独立的私有缓冲区存储中间结果，规避原子操作带来的同步锁开销。计算结束后，通过并行的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Reduce</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操作合并结果，确保核心计算过程完全无锁化。</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p:cNvPicPr>
            <a:picLocks noChangeAspect="1"/>
          </p:cNvPicPr>
          <p:nvPr/>
        </p:nvPicPr>
        <p:blipFill>
          <a:blip r:embed="rId3"/>
          <a:stretch>
            <a:fillRect/>
          </a:stretch>
        </p:blipFill>
        <p:spPr>
          <a:xfrm>
            <a:off x="6315710" y="2372995"/>
            <a:ext cx="4762500" cy="3479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947545" y="2424676"/>
            <a:ext cx="2676525"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时间戳重置机制</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引入全局版本号控制变量与节点时间戳数组，通过简单的数值比对实现数据的逻辑重置，将每轮迭代的状态清除开销从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O(V) </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降低至</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O(1)</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。同时预先分配线程工作空间，有效消除了循环内高频内存申请带来的性能瓶颈。</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timestamp"/>
          <p:cNvPicPr>
            <a:picLocks noChangeAspect="1"/>
          </p:cNvPicPr>
          <p:nvPr/>
        </p:nvPicPr>
        <p:blipFill>
          <a:blip r:embed="rId3"/>
          <a:stretch>
            <a:fillRect/>
          </a:stretch>
        </p:blipFill>
        <p:spPr>
          <a:xfrm>
            <a:off x="5965825" y="2362200"/>
            <a:ext cx="5589270" cy="3051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动态负载均衡</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针对复杂网络显著的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幂律分布</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特征，算法实现中主要采用动态调度模式。通过按需动态分配计算任务，有效解决了由超级节点引发的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长尾效应</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，确保在不均衡的数据分布下多核</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CPU</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仍能保持饱和输出。</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descr="dynamic"/>
          <p:cNvPicPr>
            <a:picLocks noChangeAspect="1"/>
          </p:cNvPicPr>
          <p:nvPr/>
        </p:nvPicPr>
        <p:blipFill>
          <a:blip r:embed="rId3"/>
          <a:stretch>
            <a:fillRect/>
          </a:stretch>
        </p:blipFill>
        <p:spPr>
          <a:xfrm>
            <a:off x="5796280" y="2207260"/>
            <a:ext cx="6094095" cy="3362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239645"/>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63314" y="2308357"/>
            <a:ext cx="2804160" cy="681990"/>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243459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497965"/>
            <a:ext cx="5598160" cy="4861560"/>
          </a:xfrm>
          <a:prstGeom prst="rect">
            <a:avLst/>
          </a:prstGeom>
          <a:noFill/>
        </p:spPr>
        <p:txBody>
          <a:bodyPr wrap="square" rtlCol="0">
            <a:spAutoFit/>
          </a:bodyPr>
          <a:lstStyle/>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sz="1700"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custDataLst>
              <p:tags r:id="rId3"/>
            </p:custDataLst>
          </p:nvPr>
        </p:nvGraphicFramePr>
        <p:xfrm>
          <a:off x="1730375" y="2710815"/>
          <a:ext cx="8682990" cy="2932430"/>
        </p:xfrm>
        <a:graphic>
          <a:graphicData uri="http://schemas.openxmlformats.org/drawingml/2006/table">
            <a:tbl>
              <a:tblPr firstRow="1" bandRow="1">
                <a:tableStyleId>{5C22544A-7EE6-4342-B048-85BDC9FD1C3A}</a:tableStyleId>
              </a:tblPr>
              <a:tblGrid>
                <a:gridCol w="1560195"/>
                <a:gridCol w="2374265"/>
                <a:gridCol w="2373630"/>
                <a:gridCol w="2374900"/>
              </a:tblGrid>
              <a:tr h="37338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effectLst/>
                          <a:latin typeface="Times New Roman" panose="02020603050405020304" pitchFamily="18" charset="0"/>
                          <a:cs typeface="Times New Roman" panose="02020603050405020304" pitchFamily="18" charset="0"/>
                        </a:rPr>
                        <a:t>组织协作网络</a:t>
                      </a:r>
                      <a:endParaRPr lang="zh-CN" alt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effectLst/>
                          <a:latin typeface="Times New Roman" panose="02020603050405020304" pitchFamily="18" charset="0"/>
                          <a:cs typeface="Times New Roman" panose="02020603050405020304" pitchFamily="18" charset="0"/>
                        </a:rPr>
                        <a:t>项目协作网络</a:t>
                      </a:r>
                      <a:endParaRPr lang="zh-CN" alt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err="1">
                          <a:solidFill>
                            <a:schemeClr val="bg1"/>
                          </a:solidFill>
                          <a:effectLst/>
                          <a:latin typeface="Times New Roman" panose="02020603050405020304" pitchFamily="18" charset="0"/>
                          <a:cs typeface="Times New Roman" panose="02020603050405020304" pitchFamily="18" charset="0"/>
                        </a:rPr>
                        <a:t>开发者协作网络</a:t>
                      </a:r>
                      <a:endParaRPr lang="zh-CN" altLang="en-US" sz="1600" dirty="0" err="1">
                        <a:solidFill>
                          <a:schemeClr val="bg1"/>
                        </a:solidFill>
                        <a:effectLst/>
                        <a:latin typeface="Times New Roman" panose="02020603050405020304" pitchFamily="18" charset="0"/>
                        <a:cs typeface="Times New Roman" panose="02020603050405020304" pitchFamily="18" charset="0"/>
                      </a:endParaRPr>
                    </a:p>
                  </a:txBody>
                  <a:tcPr/>
                </a:tc>
              </a:tr>
              <a:tr h="1811655">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节点表示</a:t>
                      </a:r>
                      <a:r>
                        <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 GitHub </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组织；组织的开发者集合定义为曾对该组织任一仓库贡献过的所有贡献者。</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。节点表示一个</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 GitHub </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仓库，无向边表示两个仓库至少共享过一名贡献者</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来自 top_300_metrics 中各仓库的贡献者活跃名单。</a:t>
                      </a:r>
                      <a:r>
                        <a:rPr lang="en-US" sz="1600" dirty="0" err="1">
                          <a:latin typeface="Times New Roman" panose="02020603050405020304" pitchFamily="18" charset="0"/>
                          <a:ea typeface="宋体" panose="02010600030101010101" pitchFamily="2" charset="-122"/>
                          <a:cs typeface="Times New Roman" panose="02020603050405020304" pitchFamily="18" charset="0"/>
                        </a:rPr>
                        <a:t>节点表示贡献者；无向边表示两名贡献者在至少 3 个共同仓库中都</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协作</a:t>
                      </a:r>
                      <a:r>
                        <a:rPr lang="en-US" sz="1600" dirty="0" err="1">
                          <a:latin typeface="Times New Roman" panose="02020603050405020304" pitchFamily="18" charset="0"/>
                          <a:ea typeface="宋体" panose="02010600030101010101" pitchFamily="2" charset="-122"/>
                          <a:cs typeface="Times New Roman" panose="02020603050405020304" pitchFamily="18" charset="0"/>
                        </a:rPr>
                        <a:t>过</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r>
              <a:tr h="374015">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37,184</a:t>
                      </a:r>
                      <a:endParaRPr lang="en-US" altLang="zh-CN" sz="1600" dirty="0">
                        <a:latin typeface="Times New Roman" panose="02020603050405020304" pitchFamily="18" charset="0"/>
                        <a:cs typeface="Times New Roman" panose="02020603050405020304" pitchFamily="18" charset="0"/>
                      </a:endParaRPr>
                    </a:p>
                  </a:txBody>
                  <a:tcPr/>
                </a:tc>
              </a:tr>
              <a:tr h="37338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22,833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37,589</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2,266,358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40" y="1768475"/>
            <a:ext cx="8542655" cy="368300"/>
          </a:xfrm>
          <a:prstGeom prst="rect">
            <a:avLst/>
          </a:prstGeom>
          <a:noFill/>
        </p:spPr>
        <p:txBody>
          <a:bodyPr wrap="square" rtlCol="0">
            <a:spAutoFit/>
          </a:bodyPr>
          <a:lstStyle/>
          <a:p>
            <a:pPr marL="285750" indent="-285750" algn="l">
              <a:buClr>
                <a:srgbClr val="104BA4"/>
              </a:buClr>
              <a:buSzTx/>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开源协作网络(基于</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新宋体" panose="02010609030101010101" pitchFamily="49" charset="-122"/>
                <a:ea typeface="新宋体" panose="02010609030101010101" pitchFamily="49" charset="-122"/>
                <a:cs typeface="Menlo" panose="020B0609030804020204" pitchFamily="49" charset="0"/>
              </a:rPr>
              <a:t>挑战赛开放数据集)</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文本框 1"/>
          <p:cNvSpPr txBox="1"/>
          <p:nvPr/>
        </p:nvSpPr>
        <p:spPr>
          <a:xfrm>
            <a:off x="789940" y="1266190"/>
            <a:ext cx="6096000" cy="368300"/>
          </a:xfrm>
          <a:prstGeom prst="rect">
            <a:avLst/>
          </a:prstGeom>
          <a:noFill/>
        </p:spPr>
        <p:txBody>
          <a:bodyPr wrap="square" rtlCol="0" anchor="t">
            <a:spAutoFit/>
          </a:bodyPr>
          <a:p>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我们计划使用这些数据集进行测试</a:t>
            </a:r>
            <a:endParaRPr lang="zh-CN" altLang="en-US" dirty="0">
              <a:latin typeface="新宋体" panose="02010609030101010101" pitchFamily="49" charset="-122"/>
              <a:ea typeface="新宋体" panose="02010609030101010101" pitchFamily="49" charset="-122"/>
              <a:cs typeface="Menlo" panose="020B0609030804020204" pitchFamily="49"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830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实验结果</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实验结果</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(Betweenness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3"/>
          <a:stretch>
            <a:fillRect/>
          </a:stretch>
        </p:blipFill>
        <p:spPr>
          <a:xfrm>
            <a:off x="2588134" y="1997710"/>
            <a:ext cx="7015732"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实验结果</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紧密中心性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(Closeness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p:cNvPicPr>
            <a:picLocks noChangeAspect="1"/>
          </p:cNvPicPr>
          <p:nvPr/>
        </p:nvPicPr>
        <p:blipFill>
          <a:blip r:embed="rId3"/>
          <a:stretch>
            <a:fillRect/>
          </a:stretch>
        </p:blipFill>
        <p:spPr>
          <a:xfrm>
            <a:off x="2586925" y="1997710"/>
            <a:ext cx="7018149"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93802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a:t>
            </a: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垂听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323975"/>
            <a:ext cx="6002655" cy="50311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sz="17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458384"/>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TextBox 1"/>
          <p:cNvSpPr txBox="1"/>
          <p:nvPr/>
        </p:nvSpPr>
        <p:spPr>
          <a:xfrm>
            <a:off x="679975" y="3518845"/>
            <a:ext cx="11080775" cy="645160"/>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latin typeface="新宋体" panose="02010609030101010101" pitchFamily="49" charset="-122"/>
                <a:ea typeface="新宋体" panose="02010609030101010101" pitchFamily="49" charset="-122"/>
                <a:cs typeface="Menlo" panose="020B0609030804020204" pitchFamily="49" charset="0"/>
              </a:rPr>
              <a:t>两类常用的中心性重要指标时，往往要花费较长时间。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9"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ctr">
                        <a:spcBef>
                          <a:spcPts val="0"/>
                        </a:spcBef>
                        <a:spcAft>
                          <a:spcPts val="0"/>
                        </a:spcAft>
                        <a:buClrTx/>
                        <a:buSzTx/>
                        <a:buFontTx/>
                        <a:defRPr/>
                      </a:pPr>
                      <a:endParaRPr lang="en-US" b="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Betweenness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Closeness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r>
              <a:tr h="398988">
                <a:tc>
                  <a:txBody>
                    <a:bodyPr/>
                    <a:lstStyle/>
                    <a:p>
                      <a:pPr marL="0" marR="0" lvl="0" algn="ctr"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ca-HepPh</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12,008</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118,521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52.03s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669.91s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40.98s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87.16s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email-Enron</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36,692</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183,831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329.56s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255.50s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1018.90s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musae-github</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37,700</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289,003</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657.63s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431.87s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2822.20s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email-EuAll</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265,214</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420,045</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3053.96s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2173.66s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因此，基于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624455" y="3033395"/>
            <a:ext cx="6484620" cy="335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362190" y="363156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65024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TABLE_ENDDRAG_ORIGIN_RECT" val="683*230"/>
  <p:tag name="TABLE_ENDDRAG_RECT" val="136*213*683*230"/>
</p:tagLst>
</file>

<file path=ppt/tags/tag24.xml><?xml version="1.0" encoding="utf-8"?>
<p:tagLst xmlns:p="http://schemas.openxmlformats.org/presentationml/2006/main">
  <p:tag name="ISLIDE.ICON" val="#394291;"/>
</p:tagLst>
</file>

<file path=ppt/tags/tag25.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5051</Words>
  <Application>WPS 演示</Application>
  <PresentationFormat>Widescreen</PresentationFormat>
  <Paragraphs>539</Paragraphs>
  <Slides>25</Slides>
  <Notes>11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25</vt:i4>
      </vt:variant>
    </vt:vector>
  </HeadingPairs>
  <TitlesOfParts>
    <vt:vector size="48" baseType="lpstr">
      <vt:lpstr>Arial</vt:lpstr>
      <vt:lpstr>宋体</vt:lpstr>
      <vt:lpstr>Wingdings</vt:lpstr>
      <vt:lpstr>等线</vt:lpstr>
      <vt:lpstr>微软雅黑</vt:lpstr>
      <vt:lpstr>阿里巴巴普惠体</vt:lpstr>
      <vt:lpstr>Times New Roman</vt:lpstr>
      <vt:lpstr>Calibri</vt:lpstr>
      <vt:lpstr>新宋体</vt:lpstr>
      <vt:lpstr>阿里巴巴普惠体 B</vt:lpstr>
      <vt:lpstr>Eras Demi ITC</vt:lpstr>
      <vt:lpstr>Aharoni</vt:lpstr>
      <vt:lpstr>Yu Gothic UI Semibold</vt:lpstr>
      <vt:lpstr>黑体</vt:lpstr>
      <vt:lpstr>Calibri</vt:lpstr>
      <vt:lpstr>Menlo</vt:lpstr>
      <vt:lpstr>Arial Unicode MS</vt:lpstr>
      <vt:lpstr>等线 Light</vt:lpstr>
      <vt:lpstr>Microsoft JhengHei UI</vt:lpstr>
      <vt:lpstr>Segoe Print</vt:lpstr>
      <vt:lpstr>Times New Roman Regular</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241</cp:revision>
  <dcterms:created xsi:type="dcterms:W3CDTF">2025-12-27T09:48:00Z</dcterms:created>
  <dcterms:modified xsi:type="dcterms:W3CDTF">2025-12-29T06:53:20Z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2052-12.1.0.24034</vt:lpwstr>
  </property>
</Properties>
</file>